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56" r:id="rId2"/>
    <p:sldId id="401" r:id="rId3"/>
    <p:sldId id="402" r:id="rId4"/>
    <p:sldId id="403" r:id="rId5"/>
    <p:sldId id="417" r:id="rId6"/>
    <p:sldId id="418" r:id="rId7"/>
    <p:sldId id="415" r:id="rId8"/>
  </p:sldIdLst>
  <p:sldSz cx="9326563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920" y="144"/>
      </p:cViewPr>
      <p:guideLst>
        <p:guide orient="horz" pos="2160"/>
        <p:guide pos="29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0879335-F6B8-4370-AFB1-9F102AE6FD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0BB6308D-EC23-4386-8514-E5364DDC850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C440558D-04B6-47D4-A435-F99EF32A0A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163AE14D-36EE-403F-83F3-BCF8A66D40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7FE45F1-2A64-49C3-9256-D13020688E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DBAFF02-9303-4D39-A507-D153AF5A2A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9F03A58-42E2-46BE-900D-0CF74053CF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FDFB219-69AB-441D-A700-E36D7C672F2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8550" y="685800"/>
            <a:ext cx="4660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C1BAD97-150B-49D2-8559-E7BA383196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101BBD5-8A0F-4829-A734-BA9981EF74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E6403CDA-4819-4AA3-9E60-04D2E8F1BD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75FB14-15F7-4878-B64F-1DC543C9A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C82D845-10FE-45A8-8E40-22491AFEC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82918DA-9C70-44B9-977B-B05C226FB62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7F25991-731D-464C-A0DF-6544C7034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E79C33C-1BB6-4E91-9832-39DDE2828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B2E41686-AADB-46AD-8C1F-5A658A522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674FD790-EA43-46CB-BA7B-EC6D03EDB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0050A179-D5D7-445B-8C93-AC5F4F966B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F29B0437-D8E7-486B-B078-F21743F80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17C8185-C17B-426B-BDA9-4762468F4F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25863B-C46E-40F1-9C99-EA7C6AF3CE30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963F227-8183-4247-9954-7DFB829C9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001ED2E-BCC8-4734-A4FD-1BAB81BAD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BDA9F152-CB41-4FE4-B461-664B37DD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19970083-721E-4C0A-AE56-12EE9DE5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id="{5E1F8188-6A23-4392-8077-59990A4387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9224" name="Rectangle 7">
            <a:extLst>
              <a:ext uri="{FF2B5EF4-FFF2-40B4-BE49-F238E27FC236}">
                <a16:creationId xmlns:a16="http://schemas.microsoft.com/office/drawing/2014/main" id="{9451D16F-3B44-4E28-9C3C-204DC47F09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611C67-AFA6-411A-B0F6-417ECEDC0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23D109-C647-49FD-9C97-7603F77E944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050">
            <a:extLst>
              <a:ext uri="{FF2B5EF4-FFF2-40B4-BE49-F238E27FC236}">
                <a16:creationId xmlns:a16="http://schemas.microsoft.com/office/drawing/2014/main" id="{A5C93195-0F78-4F5E-915E-F57425AA2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051">
            <a:extLst>
              <a:ext uri="{FF2B5EF4-FFF2-40B4-BE49-F238E27FC236}">
                <a16:creationId xmlns:a16="http://schemas.microsoft.com/office/drawing/2014/main" id="{205D5249-9E38-49EA-9AF1-D3845377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b="0" i="1"/>
              <a:t>13</a:t>
            </a:r>
          </a:p>
        </p:txBody>
      </p:sp>
      <p:sp>
        <p:nvSpPr>
          <p:cNvPr id="11269" name="Rectangle 2052">
            <a:extLst>
              <a:ext uri="{FF2B5EF4-FFF2-40B4-BE49-F238E27FC236}">
                <a16:creationId xmlns:a16="http://schemas.microsoft.com/office/drawing/2014/main" id="{9529E499-D656-4538-8878-D4BCF0370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Rectangle 2053">
            <a:extLst>
              <a:ext uri="{FF2B5EF4-FFF2-40B4-BE49-F238E27FC236}">
                <a16:creationId xmlns:a16="http://schemas.microsoft.com/office/drawing/2014/main" id="{1F1AA7FE-34F8-42A2-85FB-34E9861B8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Rectangle 2054">
            <a:extLst>
              <a:ext uri="{FF2B5EF4-FFF2-40B4-BE49-F238E27FC236}">
                <a16:creationId xmlns:a16="http://schemas.microsoft.com/office/drawing/2014/main" id="{4E1BA7E8-35AF-4B46-8CAD-021B88D77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ln w="12700" cap="flat">
            <a:solidFill>
              <a:schemeClr val="tx1"/>
            </a:solidFill>
          </a:ln>
        </p:spPr>
      </p:sp>
      <p:sp>
        <p:nvSpPr>
          <p:cNvPr id="11272" name="Rectangle 2055">
            <a:extLst>
              <a:ext uri="{FF2B5EF4-FFF2-40B4-BE49-F238E27FC236}">
                <a16:creationId xmlns:a16="http://schemas.microsoft.com/office/drawing/2014/main" id="{B6EC1310-F145-45CE-902D-9E07BE84C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7C43ED9-B837-4DE8-8828-0F00FCD215D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88450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C315D3D-F499-467A-93E1-AC3FC5809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9F1156-1D29-406B-9EC5-520E908E7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4519CBB-32E5-4048-B179-668873A4E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BA5C291-D1F9-4CE3-A258-897BEF72F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C76A986-1019-49D0-A733-D0D86B6018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819250E-4759-4A69-A89A-D2DD7EAB4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8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EFE619CA-A5F3-484D-9858-7FC8ED699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3CF4B49C-7F4E-427F-842B-79F23D036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3C9F85C-A598-4D78-B444-B0B4C0A0469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09650" y="1828800"/>
            <a:ext cx="79279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EFE5C03-76AA-4F35-856F-2C4891BE14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009650" y="6248400"/>
            <a:ext cx="19431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9A32191-429F-4E4C-AD44-1E226E3E32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97263" y="6248400"/>
            <a:ext cx="2954337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D740DE45-3B76-4BBA-AA46-5993111EC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4525" y="6248400"/>
            <a:ext cx="19431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12FD312-9270-4C5C-981F-49CB8CDCE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76374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D8C73C4-ECAA-42FD-9B6C-16A651F93E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DDA8871-B815-4DC1-A9F8-62893266E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EEF5AED-A419-46AC-AEFD-7A8CFC2C6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C80AA-D1E7-4C02-A2D1-8CDE28E7C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19923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8838" y="617538"/>
            <a:ext cx="2117725" cy="5707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5663" y="617538"/>
            <a:ext cx="6200775" cy="5707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263CA2B-908F-433E-B2DA-9EBB49AD7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CDAD585-FE1B-41FD-AECF-B0C42686B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A7A78AB-D515-40EE-83C3-65B55BE13B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D368F-E1D6-463E-B1A1-90A0DB184C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03328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55461C0-DB57-4505-AB6D-87D9368CB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24E5A9-D2FB-412D-9804-D9D230ACB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2327FDF-4920-46F6-BD53-7B27E08D9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9FB86-7D4E-4205-8DBF-18C418B81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66128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E112DA5-B1F8-4D13-B0CB-BC1BCA3A2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61D2BA8-1109-455A-A6D1-B4983687D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86260A0-5D2D-471E-BB61-A46790A94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0F75A-1CE7-4C95-9DDE-2058E49CE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80632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566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731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A6AD0EE-4242-4CB7-ABB0-210ED7CC6B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418F4EB-C3D8-45FC-8ED0-ECAC8472A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B0439DB-6F24-467D-86FE-B659F10C41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7F24-B1FA-4B21-A285-101BBD395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92463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C6867EA-9EC3-48D5-AFC4-7FE62DAE3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008F7A1-014B-4E74-8B88-16019FC22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76FD2A-44B0-42D8-8B00-F937BCEF4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BB74A-3218-4C90-BA4F-68DEA9A4C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54076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FF76C4A-9FC2-4582-A4BB-0DEC4CB25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549AACA-F83A-4590-909D-80FA26842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099186B-FD7A-43B6-A3F2-AAD2B263DA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691F8-4707-4840-B17B-10ED931CC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01121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73849A1-AE4C-4DE4-BCFC-58D8587B4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2119A3BF-152B-458B-AE43-4DD023D5A5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AD6510B-B800-4AAA-B331-4BD30BB6E0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7088B-7C88-4254-AB31-81F09F59C4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7106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C265D2-515E-4112-B798-5D7262F5F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34EBBC-94B9-43DD-AAB6-98139DAA6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25920D5-A09A-4319-B06A-7E2159E1E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D9BD8-9666-48B6-A421-1219E2BA3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50475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75E63BA-7F68-45E9-8256-C03415B19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97E1686-6726-4A9A-8089-04850C7DF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4D1AF0D-AA5C-46DC-A051-606883D93A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6DFA-42D1-4E1F-986D-32D6B0669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69767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04AE11-73C4-4B4D-BFF5-2EAD901D9BC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25450" y="1098550"/>
            <a:ext cx="4476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9F71C9-08DD-468A-81ED-67CF757C0E2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15975" y="1098550"/>
            <a:ext cx="33496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28EB14-F3B9-4489-AF0C-C5BDF80E075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52450" y="1520825"/>
            <a:ext cx="43021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94208C-DE03-45A6-9C72-79F0C009360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28688" y="1520825"/>
            <a:ext cx="37623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8322E5-2521-493E-BE3B-CC8A29BADC8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30175" y="1447800"/>
            <a:ext cx="571500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42BB673-0FC0-4A88-9154-B0F6F827DED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875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A4CF32B-276B-4535-89A1-C51F11F3757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2438" y="1781175"/>
            <a:ext cx="838993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ED86ACB-E5E6-446E-803A-C1B7A5BF2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617538"/>
            <a:ext cx="7948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94A61A83-7967-4469-AD50-5C29C3FFB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55663" y="1828800"/>
            <a:ext cx="84709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83D291CE-494A-4568-9C57-768294BD7B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3450" y="6324600"/>
            <a:ext cx="194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C8AED0E-ED40-4B87-9B74-6FB9DF354F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19475" y="6324600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D2FD7DE1-32F3-4CA5-8AB5-C624DCB574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6738" y="63246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E338DFB-E36C-48E2-A957-FA46515D38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>
            <a:extLst>
              <a:ext uri="{FF2B5EF4-FFF2-40B4-BE49-F238E27FC236}">
                <a16:creationId xmlns:a16="http://schemas.microsoft.com/office/drawing/2014/main" id="{949E7278-512B-402C-8203-960644E69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CA987A-2C07-4716-8C6E-9EFC44810E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B979E61-EEDA-499A-88D1-B7591A6BED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b="1" i="1" dirty="0">
                <a:latin typeface="Arial" panose="020B0604020202020204" pitchFamily="34" charset="0"/>
              </a:rPr>
              <a:t>Kitchen Essential Products, </a:t>
            </a:r>
            <a:r>
              <a:rPr lang="en-US" altLang="en-US" sz="3600" b="1" i="1" dirty="0" err="1">
                <a:latin typeface="Arial" panose="020B0604020202020204" pitchFamily="34" charset="0"/>
              </a:rPr>
              <a:t>inc</a:t>
            </a:r>
            <a:r>
              <a:rPr lang="en-US" altLang="en-US" b="1" i="1" dirty="0">
                <a:latin typeface="Arial" panose="020B0604020202020204" pitchFamily="34" charset="0"/>
              </a:rPr>
              <a:t>:</a:t>
            </a:r>
            <a:br>
              <a:rPr lang="en-US" altLang="en-US" b="1" i="1" dirty="0">
                <a:latin typeface="Arial" panose="020B0604020202020204" pitchFamily="34" charset="0"/>
              </a:rPr>
            </a:br>
            <a:r>
              <a:rPr lang="en-US" altLang="en-US" b="1" i="1" dirty="0">
                <a:latin typeface="Arial" panose="020B0604020202020204" pitchFamily="34" charset="0"/>
              </a:rPr>
              <a:t> </a:t>
            </a:r>
            <a:r>
              <a:rPr lang="en-US" altLang="en-US" sz="3600" b="1" i="1" dirty="0">
                <a:latin typeface="Arial" panose="020B0604020202020204" pitchFamily="34" charset="0"/>
              </a:rPr>
              <a:t>Student Coaching Notes</a:t>
            </a:r>
            <a:endParaRPr lang="en-US" altLang="en-US" b="1" i="1" dirty="0">
              <a:latin typeface="Arial" panose="020B0604020202020204" pitchFamily="34" charset="0"/>
            </a:endParaRPr>
          </a:p>
        </p:txBody>
      </p:sp>
      <p:pic>
        <p:nvPicPr>
          <p:cNvPr id="5124" name="Picture 13" descr="ovenware">
            <a:extLst>
              <a:ext uri="{FF2B5EF4-FFF2-40B4-BE49-F238E27FC236}">
                <a16:creationId xmlns:a16="http://schemas.microsoft.com/office/drawing/2014/main" id="{C92EB8C3-AA0B-4892-94DE-593CDF6C4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962400"/>
            <a:ext cx="2819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18468A8-5598-45BB-B899-34710503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FBD4EF-BEC4-4C7B-9DD3-59D271E41BE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2C45335-731A-431A-9CA6-E6B906913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6761163" cy="7620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 2, &amp; 3: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Cost Behavior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FC57A2B9-7263-4DBE-85CD-BB0012B6116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09800"/>
            <a:ext cx="7734300" cy="4648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Variable Costs:  a cost whose total changes directly and proportionally with volume.  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b="1">
              <a:latin typeface="Arial" panose="020B0604020202020204" pitchFamily="34" charset="0"/>
            </a:endParaRP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Variable costs are constant on a per unit basis.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sz="2000" b="1">
              <a:latin typeface="Arial" panose="020B0604020202020204" pitchFamily="34" charset="0"/>
            </a:endParaRP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For example:  a necklace requires $235 each for gold, clasp, and stone.  The materials cost is $235 for one necklace and $23,500 if we produce 100 units.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A2BA41EE-D095-475C-B144-F3B4D8E6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BF9013-DA2C-490C-8D50-56F97EBCA2F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0F8E773-61B7-4248-B577-307C981E0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6565900" cy="5334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1,2, &amp; 3: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Cost Behavior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BA05E58-9725-4BA6-BC70-B88C3819158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209800"/>
            <a:ext cx="7770813" cy="38862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Fixed Cost: is constant in total regardless of the number of units produced within the relevant range of operations or within a time period. 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Committed fixed costs are costs like depreciation where we have purchased a plant asset and will spread its cost over time.</a:t>
            </a:r>
          </a:p>
          <a:p>
            <a:pPr lvl="1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b="1">
                <a:latin typeface="Arial" panose="020B0604020202020204" pitchFamily="34" charset="0"/>
              </a:rPr>
              <a:t>Managed fixed costs are costs like marketing or research and development that we have decided to incur based on a strategic budgeting or decision making process.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FBC1E3D-86B7-458A-A68E-F24AB597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11328D-1F92-45E1-8DE3-F1A5E0CBA65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0243" name="Rectangle 2050">
            <a:extLst>
              <a:ext uri="{FF2B5EF4-FFF2-40B4-BE49-F238E27FC236}">
                <a16:creationId xmlns:a16="http://schemas.microsoft.com/office/drawing/2014/main" id="{3B18D8B5-4316-4EE5-A919-AC0060F21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6994525" cy="1066800"/>
          </a:xfrm>
          <a:noFill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Questions 1,2, &amp; 3: Attributable Cost</a:t>
            </a:r>
          </a:p>
        </p:txBody>
      </p:sp>
      <p:sp>
        <p:nvSpPr>
          <p:cNvPr id="231427" name="Rectangle 2051">
            <a:extLst>
              <a:ext uri="{FF2B5EF4-FFF2-40B4-BE49-F238E27FC236}">
                <a16:creationId xmlns:a16="http://schemas.microsoft.com/office/drawing/2014/main" id="{4C431ED4-6E11-4FE3-97DA-9DF8A4D6366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7848600" cy="4267200"/>
          </a:xfrm>
          <a:noFill/>
        </p:spPr>
        <p:txBody>
          <a:bodyPr lIns="90488" tIns="44450" rIns="90488" bIns="44450"/>
          <a:lstStyle/>
          <a:p>
            <a:pPr marL="381000" indent="-381000"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Arial" panose="020B0604020202020204" pitchFamily="34" charset="0"/>
              </a:rPr>
              <a:t>Attributable Cost is a cost that is incurred to benefit a product, a department, or other organizational unit, that could be avoided if the unit or product did not exist.</a:t>
            </a:r>
          </a:p>
          <a:p>
            <a:pPr marL="762000" lvl="1" indent="-304800" eaLnBrk="1" hangingPunct="1">
              <a:buSzPct val="85000"/>
            </a:pPr>
            <a:r>
              <a:rPr lang="en-US" altLang="en-US" sz="2000" b="1" i="1">
                <a:latin typeface="Arial" panose="020B0604020202020204" pitchFamily="34" charset="0"/>
              </a:rPr>
              <a:t>This is not a short run concept.  Costs that are attributable to a product or organizational unit may have to be managed and eliminated.  </a:t>
            </a:r>
          </a:p>
          <a:p>
            <a:pPr marL="762000" lvl="1" indent="-304800" eaLnBrk="1" hangingPunct="1">
              <a:buSzPct val="85000"/>
            </a:pPr>
            <a:r>
              <a:rPr lang="en-US" altLang="en-US" sz="2000" b="1" i="1">
                <a:latin typeface="Arial" panose="020B0604020202020204" pitchFamily="34" charset="0"/>
              </a:rPr>
              <a:t>Consider the physical plant and machinery devoted to manufacturing a product.  If the product is eliminated from the line, ultimately the equipment and plant will have to be sold or adapted to do something else productive.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9BCDD3C4-2676-4A24-ADC3-3DED821D0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6F618A-6619-40AB-AB23-D0DE7363A4B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E56CFF1-5B13-4C88-90EE-221365861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950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4: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Strict Product Liability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00C6980-AD45-4919-843B-E3D171461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3622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</a:rPr>
              <a:t>Defendant is a Merchant</a:t>
            </a:r>
            <a:r>
              <a:rPr lang="en-US" altLang="en-US" sz="2800" dirty="0">
                <a:latin typeface="Arial" panose="020B0604020202020204" pitchFamily="34" charset="0"/>
                <a:cs typeface="Times New Roman" panose="02020603050405020304" pitchFamily="18" charset="0"/>
              </a:rPr>
              <a:t> 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Selling the Underlying Product for Use or Consumption</a:t>
            </a:r>
            <a:endParaRPr lang="en-US" altLang="en-US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Product was Defective:</a:t>
            </a:r>
            <a:r>
              <a:rPr lang="en-US" altLang="en-US" sz="2800" dirty="0">
                <a:latin typeface="Arial" panose="020B0604020202020204" pitchFamily="34" charset="0"/>
              </a:rPr>
              <a:t> Marketing Defect, Design Defect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dirty="0">
                <a:latin typeface="Arial" panose="020B0604020202020204" pitchFamily="34" charset="0"/>
              </a:rPr>
              <a:t>Causation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9711F76C-CB80-4A94-87C4-E94F31A2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ADB01F-35B0-46BE-B17A-099B46F7743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8CB2998-2C52-4F65-A48B-9D300BDA3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7950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4: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i="1">
                <a:latin typeface="Arial" panose="020B0604020202020204" pitchFamily="34" charset="0"/>
              </a:rPr>
              <a:t>Punitive Damages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29EE716-0263-48AC-BDD2-782B3A793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927975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Compensatory vs. Punitive Damages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Standard for Granting Punitive Damages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Granted only in exceptional and egregious instances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Defining Egregious 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A deliberate act or omission with knowledge of a high degree of probability of harm and reckless indifference to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Egregious Conduct in Product Liability Cases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When a manufacturer has knowledge that his product poses a grave risk to the health or safety of its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users and fails to take any protective or remedial action</a:t>
            </a: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16DA15B4-DFA4-48DB-9B93-B2061608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3D4582-A9D8-4E94-B80F-8F4F71FE2F1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62D4F8-FF2C-4EAD-82C0-1F329ABF8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i="1">
                <a:latin typeface="Arial" panose="020B0604020202020204" pitchFamily="34" charset="0"/>
              </a:rPr>
              <a:t>Question 5: How to Analyze Ethical Problems in Business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25D86DBC-0AE0-49A6-B2CB-E3EFCFABB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20574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Guidelines to use to help us make ethical decisions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Utility: Cost-Benefit Analysis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Rights: Determining and Protecting Entitlements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Justice: Is it fair?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1987</TotalTime>
  <Words>430</Words>
  <Application>Microsoft Office PowerPoint</Application>
  <PresentationFormat>Custom</PresentationFormat>
  <Paragraphs>48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Blends</vt:lpstr>
      <vt:lpstr>Kitchen Essential Products, inc:  Student Coaching Notes</vt:lpstr>
      <vt:lpstr>Questions 1, 2, &amp; 3: Cost Behavior</vt:lpstr>
      <vt:lpstr>Questions 1,2, &amp; 3: Cost Behavior</vt:lpstr>
      <vt:lpstr>Questions 1,2, &amp; 3: Attributable Cost</vt:lpstr>
      <vt:lpstr>Question 4: Strict Product Liability</vt:lpstr>
      <vt:lpstr>Question 4: Punitive Damages</vt:lpstr>
      <vt:lpstr>Question 5: How to Analyze Ethical Problems in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Ovenware Answers</dc:title>
  <dc:creator>Rick Gunther</dc:creator>
  <cp:lastModifiedBy>Behnam Abrams</cp:lastModifiedBy>
  <cp:revision>63</cp:revision>
  <cp:lastPrinted>2001-11-26T06:36:44Z</cp:lastPrinted>
  <dcterms:created xsi:type="dcterms:W3CDTF">2000-03-26T23:14:51Z</dcterms:created>
  <dcterms:modified xsi:type="dcterms:W3CDTF">2020-07-23T19:04:36Z</dcterms:modified>
</cp:coreProperties>
</file>